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87"/>
  </p:normalViewPr>
  <p:slideViewPr>
    <p:cSldViewPr snapToGrid="0" snapToObjects="1">
      <p:cViewPr varScale="1">
        <p:scale>
          <a:sx n="104" d="100"/>
          <a:sy n="104" d="100"/>
        </p:scale>
        <p:origin x="896" y="2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EB8136-4330-4480-80D9-0F6FD970617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76072" y="1124712"/>
            <a:ext cx="11036808" cy="3172968"/>
          </a:xfrm>
        </p:spPr>
        <p:txBody>
          <a:bodyPr anchor="b">
            <a:normAutofit/>
          </a:bodyPr>
          <a:lstStyle>
            <a:lvl1pPr algn="l">
              <a:defRPr sz="8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66E5739-DD96-45FB-B609-3E3447A52FE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76072" y="4727448"/>
            <a:ext cx="11036808" cy="1481328"/>
          </a:xfrm>
        </p:spPr>
        <p:txBody>
          <a:bodyPr>
            <a:normAutofit/>
          </a:bodyPr>
          <a:lstStyle>
            <a:lvl1pPr marL="0" indent="0" algn="l">
              <a:buNone/>
              <a:defRPr sz="2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9FF558-51F9-42A2-9944-DBE23DA8B22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76072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4/8/22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B8C0E86-A7F7-4BDC-A637-254E5252DE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D10ADE-E9DA-4E57-BF57-1CCB652198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869680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‹N°›</a:t>
            </a:fld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D06CE56-3881-4ADA-8CEF-D18B02C242A3}"/>
              </a:ext>
            </a:extLst>
          </p:cNvPr>
          <p:cNvSpPr/>
          <p:nvPr/>
        </p:nvSpPr>
        <p:spPr>
          <a:xfrm rot="5400000">
            <a:off x="857544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9F3C543-62EC-4433-9C93-A2CD8764E9B4}"/>
              </a:ext>
            </a:extLst>
          </p:cNvPr>
          <p:cNvSpPr/>
          <p:nvPr/>
        </p:nvSpPr>
        <p:spPr>
          <a:xfrm flipV="1">
            <a:off x="578652" y="4501201"/>
            <a:ext cx="11034696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8290149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B32C18-E430-4EC7-BD7C-99D86D0122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FC5012F-7119-4D94-9717-3862E1C9384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ED9A4A-D287-4207-9037-70DB007A17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4/8/22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ECFCAC-80DB-43BB-B3F1-AC22BACEE3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679730-3487-4D94-A0DC-C21684963A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15183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543C89D-929E-4CD1-BCCC-72A14C0335D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D450EA-A577-4B76-A12F-650BEB20FD8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1D2603B-9ACE-4FA9-805B-9B91EB63DF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4/8/22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ECE18AC-D6A9-4A61-885D-68E2B684A4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197AE4-AA47-4E14-8FFE-171FAE47F4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6316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2D6FBB9D-1CAA-4D05-AB33-BABDFE17B843}"/>
              </a:ext>
            </a:extLst>
          </p:cNvPr>
          <p:cNvSpPr/>
          <p:nvPr/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04727B71-B4B6-4823-80A1-68C40B475118}"/>
              </a:ext>
            </a:extLst>
          </p:cNvPr>
          <p:cNvSpPr/>
          <p:nvPr/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9A6DB05-9FB5-4B07-8675-74C23D4FD89D}"/>
              </a:ext>
            </a:extLst>
          </p:cNvPr>
          <p:cNvSpPr/>
          <p:nvPr/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8D358CF-0758-490A-A084-C46443B9AB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671183-B3CE-4F45-92FB-98290CA0E2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15568" y="2478024"/>
            <a:ext cx="10168128" cy="369417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7DED67-27EC-4D43-A21C-093C1DB0481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5568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4/8/22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747CE3-4890-4BC1-94DB-5D49D02C99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3C5AD3-D79A-4D46-B25B-822FE02525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995254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85AEDC5C-2E87-49C6-AB07-A95E5F39ED8E}"/>
              </a:ext>
            </a:extLst>
          </p:cNvPr>
          <p:cNvSpPr/>
          <p:nvPr/>
        </p:nvSpPr>
        <p:spPr>
          <a:xfrm>
            <a:off x="558210" y="4981421"/>
            <a:ext cx="11134956" cy="822960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57D88DE-E462-4C8A-BF99-609390DFB781}"/>
              </a:ext>
            </a:extLst>
          </p:cNvPr>
          <p:cNvSpPr/>
          <p:nvPr/>
        </p:nvSpPr>
        <p:spPr>
          <a:xfrm>
            <a:off x="498834" y="5118581"/>
            <a:ext cx="146304" cy="5486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8E44900-E8BF-4B12-8BCB-41076E2B68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7784" y="640080"/>
            <a:ext cx="10890504" cy="4114800"/>
          </a:xfrm>
        </p:spPr>
        <p:txBody>
          <a:bodyPr anchor="b">
            <a:normAutofit/>
          </a:bodyPr>
          <a:lstStyle>
            <a:lvl1pPr>
              <a:defRPr sz="66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17741F9-B00F-4463-A257-6B66DABD9B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41248" y="5102352"/>
            <a:ext cx="10607040" cy="585216"/>
          </a:xfrm>
        </p:spPr>
        <p:txBody>
          <a:bodyPr anchor="ctr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8BFA7D-4401-4285-802B-1579165F0D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4/8/22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A909C5-AA19-4195-8376-9002D5DF46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AC3F32-46E0-47C8-8565-5969A475FD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08288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2076262E-36A0-40C6-ADE6-90CD9FB9B9EA}"/>
              </a:ext>
            </a:extLst>
          </p:cNvPr>
          <p:cNvSpPr/>
          <p:nvPr/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42677A9B-4D1D-4D80-912C-24570140A650}"/>
              </a:ext>
            </a:extLst>
          </p:cNvPr>
          <p:cNvSpPr/>
          <p:nvPr/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3DC8C98-510F-48C9-82B2-9E4F760A68DF}"/>
              </a:ext>
            </a:extLst>
          </p:cNvPr>
          <p:cNvSpPr/>
          <p:nvPr/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7A078AE-0BC3-48F9-87EC-2DB0CCE7E2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2A20DF-0829-4336-B59F-FF9D7AA9D8B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115568" y="2478024"/>
            <a:ext cx="4937760" cy="369417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935D01C-CF67-4DF6-B96C-FFC9D5BF847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45936" y="2478024"/>
            <a:ext cx="4937760" cy="369417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9BBD797-6031-4F82-8726-EAB757027FF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5568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4/8/22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6B3F71C-B897-4909-A75E-8716AD49C1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F78BC14-5BB1-405F-A6F3-C07230F085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127386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6B671BDE-E45C-41A1-9B98-4A607D703855}"/>
              </a:ext>
            </a:extLst>
          </p:cNvPr>
          <p:cNvSpPr/>
          <p:nvPr/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299500CE-917A-4D03-A7DF-71D8EBBC1537}"/>
              </a:ext>
            </a:extLst>
          </p:cNvPr>
          <p:cNvSpPr/>
          <p:nvPr/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C3D0D377-28B0-417D-886B-9483AF064975}"/>
              </a:ext>
            </a:extLst>
          </p:cNvPr>
          <p:cNvSpPr/>
          <p:nvPr/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F8F91F8-0767-40B5-A3AA-72931FC192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AE0554-8BEE-4BF6-9519-51B8475D35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15568" y="2372650"/>
            <a:ext cx="4937760" cy="823912"/>
          </a:xfrm>
        </p:spPr>
        <p:txBody>
          <a:bodyPr anchor="b"/>
          <a:lstStyle>
            <a:lvl1pPr marL="0" indent="0">
              <a:buNone/>
              <a:defRPr sz="2400" b="1" cap="none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D4A358D-C930-48E0-B372-06A826B74C4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115568" y="3203688"/>
            <a:ext cx="4937760" cy="2968512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3B6615E-4966-4150-83B6-C47591B3638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45936" y="2372650"/>
            <a:ext cx="4937760" cy="823912"/>
          </a:xfrm>
        </p:spPr>
        <p:txBody>
          <a:bodyPr anchor="b"/>
          <a:lstStyle>
            <a:lvl1pPr marL="0" indent="0">
              <a:buNone/>
              <a:defRPr sz="2400" b="1" cap="none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D409F6B-C17B-4B4F-9F35-5068BDC4E2F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345936" y="3203687"/>
            <a:ext cx="4937760" cy="2968511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8BC356D-052B-4A9B-8B2F-6665FD325A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5568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4/8/22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9C5E5FA-26A9-467C-93E3-8476142D1D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279E50C-1E40-4B48-871B-E392428D20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72054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8C0689C4-0DB3-408B-A956-40326B4AE4C4}"/>
              </a:ext>
            </a:extLst>
          </p:cNvPr>
          <p:cNvSpPr/>
          <p:nvPr/>
        </p:nvSpPr>
        <p:spPr>
          <a:xfrm>
            <a:off x="665853" y="1533525"/>
            <a:ext cx="10917063" cy="3790950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2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6E1D10E-1C30-41BF-8C3B-C460C9B5597B}"/>
              </a:ext>
            </a:extLst>
          </p:cNvPr>
          <p:cNvSpPr/>
          <p:nvPr/>
        </p:nvSpPr>
        <p:spPr>
          <a:xfrm>
            <a:off x="609084" y="2971798"/>
            <a:ext cx="128016" cy="914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79454F2-0EE5-4888-AF4C-82F825E622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8992" y="1938528"/>
            <a:ext cx="10177272" cy="2990088"/>
          </a:xfrm>
        </p:spPr>
        <p:txBody>
          <a:bodyPr>
            <a:normAutofit/>
          </a:bodyPr>
          <a:lstStyle>
            <a:lvl1pPr>
              <a:defRPr sz="5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7C91241-A315-4643-91E5-CF2C25CC90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4/8/22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2706D86-5479-487D-94C8-76093D84F3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7739411-CED6-43D4-868D-A65C4161A7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79811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AC447E0-1D4D-4EF2-B81B-4B2400EE3E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4/8/22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9984CA0-2A78-4600-9F3D-19B09E790F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440955-B18E-49D3-AE7B-B331200E34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20612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FA417FE-CD1A-486F-A4AC-E4000A2FB18E}"/>
              </a:ext>
            </a:extLst>
          </p:cNvPr>
          <p:cNvSpPr/>
          <p:nvPr/>
        </p:nvSpPr>
        <p:spPr>
          <a:xfrm>
            <a:off x="558210" y="1162033"/>
            <a:ext cx="3740740" cy="4643344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318F0F5-812B-472C-9408-B80F2553F5E0}"/>
              </a:ext>
            </a:extLst>
          </p:cNvPr>
          <p:cNvSpPr/>
          <p:nvPr/>
        </p:nvSpPr>
        <p:spPr>
          <a:xfrm>
            <a:off x="498834" y="1618375"/>
            <a:ext cx="146304" cy="8229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7F7751B-CD8F-4F5B-A903-1DCE5D1E83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8680" y="1709928"/>
            <a:ext cx="3099816" cy="1709928"/>
          </a:xfrm>
        </p:spPr>
        <p:txBody>
          <a:bodyPr tIns="45720" anchor="t">
            <a:normAutofit/>
          </a:bodyPr>
          <a:lstStyle>
            <a:lvl1pPr>
              <a:lnSpc>
                <a:spcPct val="100000"/>
              </a:lnSpc>
              <a:defRPr sz="3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A55C8A-A0BB-441D-976F-EB56D4382D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65192" y="1709928"/>
            <a:ext cx="6729984" cy="40965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7DE6A51-A2E5-4BFA-B571-9FDFE1BBFB4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68680" y="3429000"/>
            <a:ext cx="3099816" cy="2066544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D92778A-DD4C-4651-9C53-8B0C44CD880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68680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4/8/22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D6C7F66-2DFA-4146-BE1A-CE2890FE45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285D185-B1B6-4D62-81BE-BE82C80ACA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06844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68B77B5-211C-456E-B79F-306CC3619347}"/>
              </a:ext>
            </a:extLst>
          </p:cNvPr>
          <p:cNvSpPr/>
          <p:nvPr/>
        </p:nvSpPr>
        <p:spPr>
          <a:xfrm>
            <a:off x="558210" y="1162033"/>
            <a:ext cx="3740740" cy="4643344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B63C338-194D-4F23-ABEC-60A7EA96F302}"/>
              </a:ext>
            </a:extLst>
          </p:cNvPr>
          <p:cNvSpPr/>
          <p:nvPr/>
        </p:nvSpPr>
        <p:spPr>
          <a:xfrm>
            <a:off x="498834" y="1618375"/>
            <a:ext cx="146304" cy="8229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0C04DCC-0E3E-4F05-9FAC-9FA6CA4B2B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8680" y="1709928"/>
            <a:ext cx="3099816" cy="1709928"/>
          </a:xfrm>
        </p:spPr>
        <p:txBody>
          <a:bodyPr tIns="45720" anchor="t">
            <a:normAutofit/>
          </a:bodyPr>
          <a:lstStyle>
            <a:lvl1pPr>
              <a:lnSpc>
                <a:spcPct val="100000"/>
              </a:lnSpc>
              <a:defRPr sz="3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BA29649-B19F-499E-8E9A-3577EAC8F03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4965192" y="1161288"/>
            <a:ext cx="6729984" cy="4645152"/>
          </a:xfrm>
        </p:spPr>
        <p:txBody>
          <a:bodyPr>
            <a:normAutofit/>
          </a:bodyPr>
          <a:lstStyle>
            <a:lvl1pPr marL="0" indent="0">
              <a:buNone/>
              <a:defRPr sz="28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BC9EF2E-A8CD-41A1-B11A-0D8842797A9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68680" y="3438144"/>
            <a:ext cx="3099816" cy="20574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44257B5-0DE0-401F-9171-E8687A97DB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68680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4/8/22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88CD9AD-D667-4FD4-AA34-428AA0BCD0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8770FB6-F273-4BA6-8B97-9835AC5378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45581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B325BDE-35A4-4AAD-960B-C1415864AD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E459C78-0CC4-4552-93DD-49B4194D005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744A3C-9C54-46A6-B3EF-5B36362423E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2AC24A9-CCB6-4F8D-B8DB-C2F3692CFA5A}" type="datetimeFigureOut">
              <a:rPr lang="en-US" smtClean="0"/>
              <a:t>4/8/22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D5A696-7B4B-4181-A961-7D66556D507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038CB5-8F4A-401D-A3A9-B27DC15B7A8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2DC25EE-239B-4C5F-AAD1-255A7D5F1EE2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23740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0" r:id="rId2"/>
    <p:sldLayoutId id="2147483669" r:id="rId3"/>
    <p:sldLayoutId id="2147483668" r:id="rId4"/>
    <p:sldLayoutId id="2147483667" r:id="rId5"/>
    <p:sldLayoutId id="2147483666" r:id="rId6"/>
    <p:sldLayoutId id="2147483665" r:id="rId7"/>
    <p:sldLayoutId id="2147483664" r:id="rId8"/>
    <p:sldLayoutId id="2147483663" r:id="rId9"/>
    <p:sldLayoutId id="2147483662" r:id="rId10"/>
    <p:sldLayoutId id="214748366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8">
            <a:extLst>
              <a:ext uri="{FF2B5EF4-FFF2-40B4-BE49-F238E27FC236}">
                <a16:creationId xmlns:a16="http://schemas.microsoft.com/office/drawing/2014/main" id="{155D7866-985D-4D23-BF0E-72CA30F5C7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6" name="Vidéo 15">
            <a:extLst>
              <a:ext uri="{FF2B5EF4-FFF2-40B4-BE49-F238E27FC236}">
                <a16:creationId xmlns:a16="http://schemas.microsoft.com/office/drawing/2014/main" id="{29904F8C-BF18-5F80-D687-8F15185982D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r="-1" b="283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7" name="Rectangle 10">
            <a:extLst>
              <a:ext uri="{FF2B5EF4-FFF2-40B4-BE49-F238E27FC236}">
                <a16:creationId xmlns:a16="http://schemas.microsoft.com/office/drawing/2014/main" id="{0ADDB668-2CA4-4D2B-9C34-3487CA330B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44731" y="4716089"/>
            <a:ext cx="6288261" cy="1573149"/>
          </a:xfrm>
          <a:prstGeom prst="rect">
            <a:avLst/>
          </a:prstGeom>
          <a:solidFill>
            <a:schemeClr val="tx1">
              <a:alpha val="30000"/>
            </a:schemeClr>
          </a:solidFill>
          <a:ln w="12700">
            <a:noFill/>
          </a:ln>
          <a:effectLst>
            <a:outerShdw blurRad="50800" dist="50800" dir="2700000" algn="tl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5A68EAA7-842F-6E40-936C-6B5FFCB1AFF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849388" y="4907629"/>
            <a:ext cx="3212386" cy="1185353"/>
          </a:xfrm>
        </p:spPr>
        <p:txBody>
          <a:bodyPr anchor="ctr">
            <a:normAutofit/>
          </a:bodyPr>
          <a:lstStyle/>
          <a:p>
            <a:r>
              <a:rPr lang="fr-FR" sz="2600" dirty="0">
                <a:solidFill>
                  <a:schemeClr val="bg1"/>
                </a:solidFill>
              </a:rPr>
              <a:t>NETFLIX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DBFBA18D-6208-9A40-B956-DEC7A297325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403912" y="4907629"/>
            <a:ext cx="2228641" cy="1185353"/>
          </a:xfrm>
        </p:spPr>
        <p:txBody>
          <a:bodyPr anchor="ctr">
            <a:normAutofit/>
          </a:bodyPr>
          <a:lstStyle/>
          <a:p>
            <a:r>
              <a:rPr lang="fr-FR" sz="1700" dirty="0">
                <a:solidFill>
                  <a:schemeClr val="bg1"/>
                </a:solidFill>
              </a:rPr>
              <a:t>LEIB Adrien</a:t>
            </a:r>
            <a:br>
              <a:rPr lang="fr-FR" sz="1700" dirty="0">
                <a:solidFill>
                  <a:schemeClr val="bg1"/>
                </a:solidFill>
              </a:rPr>
            </a:br>
            <a:r>
              <a:rPr lang="fr-FR" sz="1700" dirty="0">
                <a:solidFill>
                  <a:schemeClr val="bg1"/>
                </a:solidFill>
              </a:rPr>
              <a:t>DEBUCHE Maxence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2568BC19-F052-4108-93E1-6A3D1DEC07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487962" y="5175711"/>
            <a:ext cx="128016" cy="65390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D5FD337D-4D6B-4C8B-B6F5-121097E098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8722114" y="5495733"/>
            <a:ext cx="1021458" cy="9144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3269972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48" fill="hold"/>
                                        <p:tgtEl>
                                          <p:spTgt spid="1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1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1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6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16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1D99CF7-4AD8-3B4A-B95A-444D2D4F53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Cahier des charges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1EBA1A1A-280E-8742-9AFE-8DB3CCED5F9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fr-FR" dirty="0"/>
              <a:t>3 </a:t>
            </a:r>
            <a:r>
              <a:rPr lang="fr-FR" dirty="0" err="1"/>
              <a:t>microservices</a:t>
            </a:r>
            <a:r>
              <a:rPr lang="fr-FR" dirty="0"/>
              <a:t> </a:t>
            </a:r>
            <a:r>
              <a:rPr lang="fr-FR" dirty="0" err="1"/>
              <a:t>backend</a:t>
            </a:r>
            <a:r>
              <a:rPr lang="fr-FR" dirty="0"/>
              <a:t>:</a:t>
            </a:r>
          </a:p>
          <a:p>
            <a:pPr lvl="1"/>
            <a:r>
              <a:rPr lang="fr-FR" dirty="0" err="1"/>
              <a:t>NetflixPoster</a:t>
            </a:r>
            <a:r>
              <a:rPr lang="fr-FR" dirty="0"/>
              <a:t> -&gt; création, suppression, modification et affiche des posters</a:t>
            </a:r>
          </a:p>
          <a:p>
            <a:pPr lvl="1"/>
            <a:r>
              <a:rPr lang="fr-FR" dirty="0" err="1"/>
              <a:t>NetflixMedia</a:t>
            </a:r>
            <a:r>
              <a:rPr lang="fr-FR" dirty="0"/>
              <a:t> -&gt; ( l’ensemble des fonctionnalités sont accessible si l’user à un statut ON ).</a:t>
            </a:r>
          </a:p>
          <a:p>
            <a:pPr lvl="2"/>
            <a:r>
              <a:rPr lang="fr-FR" dirty="0"/>
              <a:t>Création, suppression, modification et affiche des médias</a:t>
            </a:r>
          </a:p>
          <a:p>
            <a:pPr lvl="2"/>
            <a:r>
              <a:rPr lang="fr-FR" dirty="0"/>
              <a:t>Création, suppression, modification et affiche des films</a:t>
            </a:r>
          </a:p>
          <a:p>
            <a:pPr lvl="2"/>
            <a:r>
              <a:rPr lang="fr-FR" dirty="0"/>
              <a:t>Création, suppression, modification et affiche des séries</a:t>
            </a:r>
          </a:p>
          <a:p>
            <a:pPr lvl="2"/>
            <a:r>
              <a:rPr lang="fr-FR" dirty="0"/>
              <a:t>Création, suppression, modification et affiche des épisodes d’une série</a:t>
            </a:r>
          </a:p>
          <a:p>
            <a:pPr lvl="1"/>
            <a:r>
              <a:rPr lang="fr-FR" dirty="0" err="1"/>
              <a:t>NetflixUser</a:t>
            </a:r>
            <a:r>
              <a:rPr lang="fr-FR" dirty="0"/>
              <a:t> -&gt; Création, suppression, modification et affiche des médias</a:t>
            </a:r>
          </a:p>
          <a:p>
            <a:r>
              <a:rPr lang="fr-FR" dirty="0"/>
              <a:t>1 </a:t>
            </a:r>
            <a:r>
              <a:rPr lang="fr-FR" dirty="0" err="1"/>
              <a:t>microservice</a:t>
            </a:r>
            <a:r>
              <a:rPr lang="fr-FR" dirty="0"/>
              <a:t> </a:t>
            </a:r>
            <a:r>
              <a:rPr lang="fr-FR" dirty="0" err="1"/>
              <a:t>frontend</a:t>
            </a:r>
            <a:r>
              <a:rPr lang="fr-FR" dirty="0"/>
              <a:t>:</a:t>
            </a:r>
          </a:p>
          <a:p>
            <a:pPr lvl="1"/>
            <a:r>
              <a:rPr lang="fr-FR" dirty="0" err="1"/>
              <a:t>NetflixFront</a:t>
            </a:r>
            <a:r>
              <a:rPr lang="fr-FR" dirty="0"/>
              <a:t> -&gt; Communique avec l’ensemble des </a:t>
            </a:r>
            <a:r>
              <a:rPr lang="fr-FR" dirty="0" err="1"/>
              <a:t>backend</a:t>
            </a:r>
            <a:r>
              <a:rPr lang="fr-FR" dirty="0"/>
              <a:t>.</a:t>
            </a:r>
          </a:p>
          <a:p>
            <a:r>
              <a:rPr lang="fr-FR" dirty="0"/>
              <a:t>Disposez chaque </a:t>
            </a:r>
            <a:r>
              <a:rPr lang="fr-FR" dirty="0" err="1"/>
              <a:t>microservice</a:t>
            </a:r>
            <a:r>
              <a:rPr lang="fr-FR" dirty="0"/>
              <a:t> dans un container et faire en sorte qu’elles puissent communiquer ensemble</a:t>
            </a:r>
          </a:p>
          <a:p>
            <a:r>
              <a:rPr lang="fr-FR" dirty="0"/>
              <a:t>Déployer le projet sur AWS ou azure</a:t>
            </a:r>
          </a:p>
          <a:p>
            <a:pPr lvl="2"/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2377844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F19BB36-D0C2-1844-935B-92FB79C485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Fonctionnalités attendues/réalisés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B412C396-4489-6745-8D98-6B766B0F4C8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b="1" dirty="0"/>
              <a:t>Récupérer les posters associés à un média</a:t>
            </a:r>
          </a:p>
          <a:p>
            <a:r>
              <a:rPr lang="fr-FR" b="1" dirty="0"/>
              <a:t>Récupérer les médias en fonction de l’heure de la journée</a:t>
            </a:r>
          </a:p>
          <a:p>
            <a:r>
              <a:rPr lang="fr-FR" b="1" dirty="0"/>
              <a:t>Accéder à l’api </a:t>
            </a:r>
            <a:r>
              <a:rPr lang="fr-FR" b="1" dirty="0" err="1"/>
              <a:t>NetflixMedia</a:t>
            </a:r>
            <a:r>
              <a:rPr lang="fr-FR" b="1" dirty="0"/>
              <a:t> à partir d’un user dont le statut est on.</a:t>
            </a:r>
          </a:p>
          <a:p>
            <a:endParaRPr lang="fr-FR" b="1" dirty="0"/>
          </a:p>
        </p:txBody>
      </p:sp>
    </p:spTree>
    <p:extLst>
      <p:ext uri="{BB962C8B-B14F-4D97-AF65-F5344CB8AC3E}">
        <p14:creationId xmlns:p14="http://schemas.microsoft.com/office/powerpoint/2010/main" val="297695052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A49A9DB-5EE6-EA4D-992D-062343015D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6528245" cy="1179576"/>
          </a:xfrm>
        </p:spPr>
        <p:txBody>
          <a:bodyPr/>
          <a:lstStyle/>
          <a:p>
            <a:r>
              <a:rPr lang="fr-FR" dirty="0"/>
              <a:t>Schéma et explication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4461C091-07C4-C843-A3F9-E22869F8655E}"/>
              </a:ext>
            </a:extLst>
          </p:cNvPr>
          <p:cNvSpPr/>
          <p:nvPr/>
        </p:nvSpPr>
        <p:spPr>
          <a:xfrm>
            <a:off x="8196261" y="4745065"/>
            <a:ext cx="2571750" cy="1972247"/>
          </a:xfrm>
          <a:prstGeom prst="rect">
            <a:avLst/>
          </a:prstGeom>
          <a:noFill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6" name="Cylindre 15">
            <a:extLst>
              <a:ext uri="{FF2B5EF4-FFF2-40B4-BE49-F238E27FC236}">
                <a16:creationId xmlns:a16="http://schemas.microsoft.com/office/drawing/2014/main" id="{6C11A647-DAC9-464C-8D94-3BD92B771043}"/>
              </a:ext>
            </a:extLst>
          </p:cNvPr>
          <p:cNvSpPr/>
          <p:nvPr/>
        </p:nvSpPr>
        <p:spPr>
          <a:xfrm>
            <a:off x="9310685" y="5164164"/>
            <a:ext cx="633413" cy="654180"/>
          </a:xfrm>
          <a:prstGeom prst="can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DB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CF0162F3-AF06-5A4D-AC42-DC2FA585D881}"/>
              </a:ext>
            </a:extLst>
          </p:cNvPr>
          <p:cNvSpPr/>
          <p:nvPr/>
        </p:nvSpPr>
        <p:spPr>
          <a:xfrm>
            <a:off x="8515349" y="5575455"/>
            <a:ext cx="966787" cy="855227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 err="1"/>
              <a:t>netflixMedia</a:t>
            </a:r>
            <a:endParaRPr lang="fr-FR" dirty="0"/>
          </a:p>
        </p:txBody>
      </p:sp>
      <p:sp>
        <p:nvSpPr>
          <p:cNvPr id="27" name="ZoneTexte 26">
            <a:extLst>
              <a:ext uri="{FF2B5EF4-FFF2-40B4-BE49-F238E27FC236}">
                <a16:creationId xmlns:a16="http://schemas.microsoft.com/office/drawing/2014/main" id="{68944B8F-190F-5241-819D-6222E6D1234A}"/>
              </a:ext>
            </a:extLst>
          </p:cNvPr>
          <p:cNvSpPr txBox="1"/>
          <p:nvPr/>
        </p:nvSpPr>
        <p:spPr>
          <a:xfrm>
            <a:off x="8196261" y="4769948"/>
            <a:ext cx="13708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VM : Média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11D43AFE-3484-7F45-BEC0-B5528376C32A}"/>
              </a:ext>
            </a:extLst>
          </p:cNvPr>
          <p:cNvSpPr/>
          <p:nvPr/>
        </p:nvSpPr>
        <p:spPr>
          <a:xfrm>
            <a:off x="8196261" y="201071"/>
            <a:ext cx="2571750" cy="1972247"/>
          </a:xfrm>
          <a:prstGeom prst="rect">
            <a:avLst/>
          </a:prstGeom>
          <a:noFill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9" name="Cylindre 28">
            <a:extLst>
              <a:ext uri="{FF2B5EF4-FFF2-40B4-BE49-F238E27FC236}">
                <a16:creationId xmlns:a16="http://schemas.microsoft.com/office/drawing/2014/main" id="{26B87290-6F53-1944-89A5-5B0DA3DAAEE0}"/>
              </a:ext>
            </a:extLst>
          </p:cNvPr>
          <p:cNvSpPr/>
          <p:nvPr/>
        </p:nvSpPr>
        <p:spPr>
          <a:xfrm>
            <a:off x="9310685" y="620170"/>
            <a:ext cx="633413" cy="654180"/>
          </a:xfrm>
          <a:prstGeom prst="can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DB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063DBD40-FB1A-5648-82FA-A4950196F478}"/>
              </a:ext>
            </a:extLst>
          </p:cNvPr>
          <p:cNvSpPr/>
          <p:nvPr/>
        </p:nvSpPr>
        <p:spPr>
          <a:xfrm>
            <a:off x="8515349" y="1031461"/>
            <a:ext cx="966787" cy="855227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 err="1"/>
              <a:t>netflixUser</a:t>
            </a:r>
            <a:endParaRPr lang="fr-FR" dirty="0"/>
          </a:p>
        </p:txBody>
      </p:sp>
      <p:sp>
        <p:nvSpPr>
          <p:cNvPr id="31" name="ZoneTexte 30">
            <a:extLst>
              <a:ext uri="{FF2B5EF4-FFF2-40B4-BE49-F238E27FC236}">
                <a16:creationId xmlns:a16="http://schemas.microsoft.com/office/drawing/2014/main" id="{B628F604-431C-884B-B9F4-5A60EFD4488B}"/>
              </a:ext>
            </a:extLst>
          </p:cNvPr>
          <p:cNvSpPr txBox="1"/>
          <p:nvPr/>
        </p:nvSpPr>
        <p:spPr>
          <a:xfrm>
            <a:off x="8196261" y="225954"/>
            <a:ext cx="12206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VM : User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3903C3C3-C583-2245-8B18-99F7ED006F2E}"/>
              </a:ext>
            </a:extLst>
          </p:cNvPr>
          <p:cNvSpPr/>
          <p:nvPr/>
        </p:nvSpPr>
        <p:spPr>
          <a:xfrm>
            <a:off x="4233862" y="2382868"/>
            <a:ext cx="2571750" cy="1972247"/>
          </a:xfrm>
          <a:prstGeom prst="rect">
            <a:avLst/>
          </a:prstGeom>
          <a:noFill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3" name="Cylindre 32">
            <a:extLst>
              <a:ext uri="{FF2B5EF4-FFF2-40B4-BE49-F238E27FC236}">
                <a16:creationId xmlns:a16="http://schemas.microsoft.com/office/drawing/2014/main" id="{159AAF8A-EEF6-9747-B2C6-0C6EC4FFD0DB}"/>
              </a:ext>
            </a:extLst>
          </p:cNvPr>
          <p:cNvSpPr/>
          <p:nvPr/>
        </p:nvSpPr>
        <p:spPr>
          <a:xfrm>
            <a:off x="5348286" y="2801967"/>
            <a:ext cx="633413" cy="654180"/>
          </a:xfrm>
          <a:prstGeom prst="can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DB</a:t>
            </a: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42D002D8-A0D5-204D-BB93-F7F8D62002BA}"/>
              </a:ext>
            </a:extLst>
          </p:cNvPr>
          <p:cNvSpPr/>
          <p:nvPr/>
        </p:nvSpPr>
        <p:spPr>
          <a:xfrm>
            <a:off x="4552950" y="3213258"/>
            <a:ext cx="966787" cy="855227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 err="1"/>
              <a:t>netflixFront</a:t>
            </a:r>
            <a:endParaRPr lang="fr-FR" dirty="0"/>
          </a:p>
        </p:txBody>
      </p:sp>
      <p:sp>
        <p:nvSpPr>
          <p:cNvPr id="35" name="ZoneTexte 34">
            <a:extLst>
              <a:ext uri="{FF2B5EF4-FFF2-40B4-BE49-F238E27FC236}">
                <a16:creationId xmlns:a16="http://schemas.microsoft.com/office/drawing/2014/main" id="{579179AD-59A6-4949-BFCA-014E332109A6}"/>
              </a:ext>
            </a:extLst>
          </p:cNvPr>
          <p:cNvSpPr txBox="1"/>
          <p:nvPr/>
        </p:nvSpPr>
        <p:spPr>
          <a:xfrm>
            <a:off x="4233862" y="2407751"/>
            <a:ext cx="12842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VM : Front</a:t>
            </a: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C06F5D70-A0D2-C641-A3C5-B9DEEB45866A}"/>
              </a:ext>
            </a:extLst>
          </p:cNvPr>
          <p:cNvSpPr/>
          <p:nvPr/>
        </p:nvSpPr>
        <p:spPr>
          <a:xfrm>
            <a:off x="790576" y="4762140"/>
            <a:ext cx="2571750" cy="1972247"/>
          </a:xfrm>
          <a:prstGeom prst="rect">
            <a:avLst/>
          </a:prstGeom>
          <a:noFill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7" name="Cylindre 36">
            <a:extLst>
              <a:ext uri="{FF2B5EF4-FFF2-40B4-BE49-F238E27FC236}">
                <a16:creationId xmlns:a16="http://schemas.microsoft.com/office/drawing/2014/main" id="{2146856C-BF70-2D47-B651-DD0A74FF057E}"/>
              </a:ext>
            </a:extLst>
          </p:cNvPr>
          <p:cNvSpPr/>
          <p:nvPr/>
        </p:nvSpPr>
        <p:spPr>
          <a:xfrm>
            <a:off x="1905000" y="5181239"/>
            <a:ext cx="633413" cy="654180"/>
          </a:xfrm>
          <a:prstGeom prst="can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DB</a:t>
            </a: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E9B4B2B8-0807-B742-BBF6-6BA3642C270A}"/>
              </a:ext>
            </a:extLst>
          </p:cNvPr>
          <p:cNvSpPr/>
          <p:nvPr/>
        </p:nvSpPr>
        <p:spPr>
          <a:xfrm>
            <a:off x="1109664" y="5592530"/>
            <a:ext cx="966787" cy="855227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 err="1"/>
              <a:t>netflixPoster</a:t>
            </a:r>
            <a:endParaRPr lang="fr-FR" dirty="0"/>
          </a:p>
        </p:txBody>
      </p:sp>
      <p:sp>
        <p:nvSpPr>
          <p:cNvPr id="39" name="ZoneTexte 38">
            <a:extLst>
              <a:ext uri="{FF2B5EF4-FFF2-40B4-BE49-F238E27FC236}">
                <a16:creationId xmlns:a16="http://schemas.microsoft.com/office/drawing/2014/main" id="{802EC65A-F0E5-3043-9C40-6B8EEF0951C8}"/>
              </a:ext>
            </a:extLst>
          </p:cNvPr>
          <p:cNvSpPr txBox="1"/>
          <p:nvPr/>
        </p:nvSpPr>
        <p:spPr>
          <a:xfrm>
            <a:off x="790576" y="4787023"/>
            <a:ext cx="14184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/>
              <a:t>VM : Poster</a:t>
            </a:r>
          </a:p>
        </p:txBody>
      </p:sp>
      <p:cxnSp>
        <p:nvCxnSpPr>
          <p:cNvPr id="41" name="Connecteur droit avec flèche 40">
            <a:extLst>
              <a:ext uri="{FF2B5EF4-FFF2-40B4-BE49-F238E27FC236}">
                <a16:creationId xmlns:a16="http://schemas.microsoft.com/office/drawing/2014/main" id="{E475EB03-4B91-B343-81A0-5EA8A54ED1F6}"/>
              </a:ext>
            </a:extLst>
          </p:cNvPr>
          <p:cNvCxnSpPr>
            <a:cxnSpLocks/>
            <a:stCxn id="28" idx="2"/>
          </p:cNvCxnSpPr>
          <p:nvPr/>
        </p:nvCxnSpPr>
        <p:spPr>
          <a:xfrm>
            <a:off x="9482136" y="2173318"/>
            <a:ext cx="0" cy="1247490"/>
          </a:xfrm>
          <a:prstGeom prst="straightConnector1">
            <a:avLst/>
          </a:prstGeom>
          <a:ln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Connecteur droit avec flèche 42">
            <a:extLst>
              <a:ext uri="{FF2B5EF4-FFF2-40B4-BE49-F238E27FC236}">
                <a16:creationId xmlns:a16="http://schemas.microsoft.com/office/drawing/2014/main" id="{17A4DD73-76C2-E34F-8D79-87DCCBA84B28}"/>
              </a:ext>
            </a:extLst>
          </p:cNvPr>
          <p:cNvCxnSpPr>
            <a:cxnSpLocks/>
            <a:stCxn id="12" idx="0"/>
          </p:cNvCxnSpPr>
          <p:nvPr/>
        </p:nvCxnSpPr>
        <p:spPr>
          <a:xfrm flipV="1">
            <a:off x="9482136" y="3357789"/>
            <a:ext cx="0" cy="1387276"/>
          </a:xfrm>
          <a:prstGeom prst="straightConnector1">
            <a:avLst/>
          </a:prstGeom>
          <a:ln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Connecteur droit avec flèche 46">
            <a:extLst>
              <a:ext uri="{FF2B5EF4-FFF2-40B4-BE49-F238E27FC236}">
                <a16:creationId xmlns:a16="http://schemas.microsoft.com/office/drawing/2014/main" id="{302577F5-AD85-AD47-8A95-7F9B1A148ECD}"/>
              </a:ext>
            </a:extLst>
          </p:cNvPr>
          <p:cNvCxnSpPr>
            <a:cxnSpLocks/>
            <a:endCxn id="32" idx="3"/>
          </p:cNvCxnSpPr>
          <p:nvPr/>
        </p:nvCxnSpPr>
        <p:spPr>
          <a:xfrm flipH="1">
            <a:off x="6805612" y="3368992"/>
            <a:ext cx="2676524" cy="0"/>
          </a:xfrm>
          <a:prstGeom prst="straightConnector1">
            <a:avLst/>
          </a:prstGeom>
          <a:ln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Connecteur droit avec flèche 48">
            <a:extLst>
              <a:ext uri="{FF2B5EF4-FFF2-40B4-BE49-F238E27FC236}">
                <a16:creationId xmlns:a16="http://schemas.microsoft.com/office/drawing/2014/main" id="{A9623D36-EFA7-7849-A84D-B5004BF129BA}"/>
              </a:ext>
            </a:extLst>
          </p:cNvPr>
          <p:cNvCxnSpPr>
            <a:endCxn id="32" idx="1"/>
          </p:cNvCxnSpPr>
          <p:nvPr/>
        </p:nvCxnSpPr>
        <p:spPr>
          <a:xfrm flipV="1">
            <a:off x="2209041" y="3368992"/>
            <a:ext cx="2024821" cy="1393148"/>
          </a:xfrm>
          <a:prstGeom prst="straightConnector1">
            <a:avLst/>
          </a:prstGeom>
          <a:ln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Connecteur droit avec flèche 50">
            <a:extLst>
              <a:ext uri="{FF2B5EF4-FFF2-40B4-BE49-F238E27FC236}">
                <a16:creationId xmlns:a16="http://schemas.microsoft.com/office/drawing/2014/main" id="{6FB51C7B-1D20-614A-8D58-197EC3F97A7F}"/>
              </a:ext>
            </a:extLst>
          </p:cNvPr>
          <p:cNvCxnSpPr>
            <a:cxnSpLocks/>
            <a:stCxn id="36" idx="3"/>
          </p:cNvCxnSpPr>
          <p:nvPr/>
        </p:nvCxnSpPr>
        <p:spPr>
          <a:xfrm flipV="1">
            <a:off x="3362326" y="5748263"/>
            <a:ext cx="2155798" cy="1"/>
          </a:xfrm>
          <a:prstGeom prst="straightConnector1">
            <a:avLst/>
          </a:prstGeom>
          <a:ln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Connecteur droit avec flèche 57">
            <a:extLst>
              <a:ext uri="{FF2B5EF4-FFF2-40B4-BE49-F238E27FC236}">
                <a16:creationId xmlns:a16="http://schemas.microsoft.com/office/drawing/2014/main" id="{FCCBB107-D627-3246-9BB7-5E5C07989E54}"/>
              </a:ext>
            </a:extLst>
          </p:cNvPr>
          <p:cNvCxnSpPr>
            <a:cxnSpLocks/>
            <a:stCxn id="12" idx="1"/>
          </p:cNvCxnSpPr>
          <p:nvPr/>
        </p:nvCxnSpPr>
        <p:spPr>
          <a:xfrm flipH="1">
            <a:off x="5518124" y="5731189"/>
            <a:ext cx="2678137" cy="24881"/>
          </a:xfrm>
          <a:prstGeom prst="straightConnector1">
            <a:avLst/>
          </a:prstGeom>
          <a:ln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Connecteur droit avec flèche 62">
            <a:extLst>
              <a:ext uri="{FF2B5EF4-FFF2-40B4-BE49-F238E27FC236}">
                <a16:creationId xmlns:a16="http://schemas.microsoft.com/office/drawing/2014/main" id="{0EA9767A-6C2B-1042-B04F-E10F00214E17}"/>
              </a:ext>
            </a:extLst>
          </p:cNvPr>
          <p:cNvCxnSpPr>
            <a:cxnSpLocks/>
            <a:endCxn id="32" idx="2"/>
          </p:cNvCxnSpPr>
          <p:nvPr/>
        </p:nvCxnSpPr>
        <p:spPr>
          <a:xfrm flipV="1">
            <a:off x="5519737" y="4355115"/>
            <a:ext cx="0" cy="1376072"/>
          </a:xfrm>
          <a:prstGeom prst="straightConnector1">
            <a:avLst/>
          </a:prstGeom>
          <a:ln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6851441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9304D44-4BD7-B442-A4ED-FCE73E6CD3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Stacks</a:t>
            </a:r>
            <a:r>
              <a:rPr lang="fr-FR" dirty="0"/>
              <a:t> techniques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6C1E10E0-1189-A140-B46C-724F9BE709E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 err="1"/>
              <a:t>NetflixFront</a:t>
            </a:r>
            <a:r>
              <a:rPr lang="fr-FR" dirty="0"/>
              <a:t> :</a:t>
            </a:r>
          </a:p>
          <a:p>
            <a:pPr lvl="1"/>
            <a:r>
              <a:rPr lang="fr-FR" dirty="0" err="1"/>
              <a:t>React</a:t>
            </a:r>
            <a:r>
              <a:rPr lang="fr-FR" dirty="0"/>
              <a:t>, </a:t>
            </a:r>
            <a:r>
              <a:rPr lang="fr-FR" dirty="0" err="1"/>
              <a:t>NodeJS</a:t>
            </a:r>
            <a:r>
              <a:rPr lang="fr-FR" dirty="0"/>
              <a:t>, </a:t>
            </a:r>
            <a:r>
              <a:rPr lang="fr-FR" dirty="0" err="1"/>
              <a:t>npx</a:t>
            </a:r>
            <a:r>
              <a:rPr lang="fr-FR" dirty="0"/>
              <a:t>,</a:t>
            </a:r>
          </a:p>
          <a:p>
            <a:r>
              <a:rPr lang="fr-FR" dirty="0" err="1"/>
              <a:t>NetflixPoster</a:t>
            </a:r>
            <a:r>
              <a:rPr lang="fr-FR" dirty="0"/>
              <a:t>:</a:t>
            </a:r>
          </a:p>
          <a:p>
            <a:pPr lvl="1"/>
            <a:r>
              <a:rPr lang="fr-FR" dirty="0"/>
              <a:t>Python, </a:t>
            </a:r>
            <a:r>
              <a:rPr lang="fr-FR" dirty="0" err="1"/>
              <a:t>flask</a:t>
            </a:r>
            <a:r>
              <a:rPr lang="fr-FR" dirty="0"/>
              <a:t>, </a:t>
            </a:r>
            <a:r>
              <a:rPr lang="fr-FR" dirty="0" err="1"/>
              <a:t>flask_mongoengine</a:t>
            </a:r>
            <a:r>
              <a:rPr lang="fr-FR" dirty="0"/>
              <a:t>, </a:t>
            </a:r>
            <a:r>
              <a:rPr lang="fr-FR" dirty="0" err="1"/>
              <a:t>flask_restx</a:t>
            </a:r>
            <a:r>
              <a:rPr lang="fr-FR" dirty="0"/>
              <a:t>. Mongo.</a:t>
            </a:r>
          </a:p>
          <a:p>
            <a:r>
              <a:rPr lang="fr-FR" dirty="0" err="1"/>
              <a:t>NetflixUser</a:t>
            </a:r>
            <a:r>
              <a:rPr lang="fr-FR" dirty="0"/>
              <a:t>:</a:t>
            </a:r>
          </a:p>
          <a:p>
            <a:pPr lvl="1"/>
            <a:r>
              <a:rPr lang="fr-FR" dirty="0"/>
              <a:t>Python, </a:t>
            </a:r>
            <a:r>
              <a:rPr lang="fr-FR" dirty="0" err="1"/>
              <a:t>flask</a:t>
            </a:r>
            <a:r>
              <a:rPr lang="fr-FR" dirty="0"/>
              <a:t>, </a:t>
            </a:r>
            <a:r>
              <a:rPr lang="fr-FR" dirty="0" err="1"/>
              <a:t>flask_mongoengine</a:t>
            </a:r>
            <a:r>
              <a:rPr lang="fr-FR" dirty="0"/>
              <a:t>, </a:t>
            </a:r>
            <a:r>
              <a:rPr lang="fr-FR" dirty="0" err="1"/>
              <a:t>flask_restx</a:t>
            </a:r>
            <a:r>
              <a:rPr lang="fr-FR" dirty="0"/>
              <a:t>. Mongo.</a:t>
            </a:r>
          </a:p>
          <a:p>
            <a:r>
              <a:rPr lang="fr-FR" dirty="0" err="1"/>
              <a:t>NetflixMedia</a:t>
            </a:r>
            <a:r>
              <a:rPr lang="fr-FR" dirty="0"/>
              <a:t>:</a:t>
            </a:r>
          </a:p>
          <a:p>
            <a:pPr lvl="1"/>
            <a:r>
              <a:rPr lang="fr-FR" dirty="0"/>
              <a:t>Python, </a:t>
            </a:r>
            <a:r>
              <a:rPr lang="fr-FR" dirty="0" err="1"/>
              <a:t>flask</a:t>
            </a:r>
            <a:r>
              <a:rPr lang="fr-FR" dirty="0"/>
              <a:t>, </a:t>
            </a:r>
            <a:r>
              <a:rPr lang="fr-FR" dirty="0" err="1"/>
              <a:t>flask_mongoengine</a:t>
            </a:r>
            <a:r>
              <a:rPr lang="fr-FR" dirty="0"/>
              <a:t>, </a:t>
            </a:r>
            <a:r>
              <a:rPr lang="fr-FR" dirty="0" err="1"/>
              <a:t>flask_restx</a:t>
            </a:r>
            <a:r>
              <a:rPr lang="fr-FR" dirty="0"/>
              <a:t>. Mongo.</a:t>
            </a:r>
          </a:p>
          <a:p>
            <a:endParaRPr lang="fr-FR" dirty="0"/>
          </a:p>
          <a:p>
            <a:pPr lvl="1"/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41609586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9400ADB-9F95-E642-A210-98F9B497BB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La/Le Procédure(s) de déploiement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765A8FB6-A49F-B244-AF9D-EB5FA4368A9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83828437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C976491-B96B-5D47-8E8D-5571F203DC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fr-FR" dirty="0"/>
              <a:t>Les axes d’améliorations du système mise en œuvre.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0EA16958-70F5-7444-9A9F-E8839E244C2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Remplacer les </a:t>
            </a:r>
            <a:r>
              <a:rPr lang="fr-FR" dirty="0" err="1"/>
              <a:t>ip</a:t>
            </a:r>
            <a:r>
              <a:rPr lang="fr-FR" dirty="0"/>
              <a:t> définie à la main par de l’automatisation. (voir en démo).</a:t>
            </a:r>
          </a:p>
          <a:p>
            <a:r>
              <a:rPr lang="fr-FR" dirty="0"/>
              <a:t>Gestion du temps.</a:t>
            </a:r>
          </a:p>
          <a:p>
            <a:r>
              <a:rPr lang="fr-FR" dirty="0"/>
              <a:t>docker</a:t>
            </a:r>
          </a:p>
          <a:p>
            <a:r>
              <a:rPr lang="fr-FR" dirty="0"/>
              <a:t>La documentation </a:t>
            </a:r>
            <a:r>
              <a:rPr lang="fr-FR" dirty="0" err="1"/>
              <a:t>swagger</a:t>
            </a:r>
            <a:r>
              <a:rPr lang="fr-FR" dirty="0"/>
              <a:t> -&gt; la rendre disponible depuis </a:t>
            </a:r>
            <a:r>
              <a:rPr lang="fr-FR"/>
              <a:t>une url.</a:t>
            </a:r>
            <a:endParaRPr lang="fr-FR" dirty="0"/>
          </a:p>
          <a:p>
            <a:r>
              <a:rPr lang="fr-FR" dirty="0"/>
              <a:t>Déploiement sur </a:t>
            </a:r>
            <a:r>
              <a:rPr lang="fr-FR" dirty="0" err="1"/>
              <a:t>aws</a:t>
            </a:r>
            <a:endParaRPr lang="fr-FR" dirty="0"/>
          </a:p>
          <a:p>
            <a:r>
              <a:rPr lang="fr-FR" dirty="0"/>
              <a:t>Un front de qualité</a:t>
            </a:r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80474979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1F4EDA3-FB39-E44F-AF6A-EB46F94530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Qu’avons-nous appris ?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F2BD9C12-FF97-4045-A057-3EBB37F800D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La communication.</a:t>
            </a:r>
          </a:p>
          <a:p>
            <a:r>
              <a:rPr lang="fr-FR" dirty="0"/>
              <a:t>Optimiser le code.</a:t>
            </a:r>
          </a:p>
          <a:p>
            <a:r>
              <a:rPr lang="fr-FR" dirty="0"/>
              <a:t>Le principe de </a:t>
            </a:r>
            <a:r>
              <a:rPr lang="fr-FR" dirty="0" err="1"/>
              <a:t>microservice</a:t>
            </a:r>
            <a:r>
              <a:rPr lang="fr-FR" dirty="0"/>
              <a:t> -&gt; diviser pour mieux </a:t>
            </a:r>
            <a:r>
              <a:rPr lang="fr-FR" dirty="0" err="1"/>
              <a:t>reigner</a:t>
            </a:r>
            <a:r>
              <a:rPr lang="fr-FR"/>
              <a:t>.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640872542"/>
      </p:ext>
    </p:extLst>
  </p:cSld>
  <p:clrMapOvr>
    <a:masterClrMapping/>
  </p:clrMapOvr>
</p:sld>
</file>

<file path=ppt/theme/theme1.xml><?xml version="1.0" encoding="utf-8"?>
<a:theme xmlns:a="http://schemas.openxmlformats.org/drawingml/2006/main" name="AccentBoxVTI">
  <a:themeElements>
    <a:clrScheme name="AnalogousFromRegularSeedRightStep">
      <a:dk1>
        <a:srgbClr val="000000"/>
      </a:dk1>
      <a:lt1>
        <a:srgbClr val="FFFFFF"/>
      </a:lt1>
      <a:dk2>
        <a:srgbClr val="242941"/>
      </a:dk2>
      <a:lt2>
        <a:srgbClr val="E2E5E8"/>
      </a:lt2>
      <a:accent1>
        <a:srgbClr val="C38D4D"/>
      </a:accent1>
      <a:accent2>
        <a:srgbClr val="A9A538"/>
      </a:accent2>
      <a:accent3>
        <a:srgbClr val="86AE44"/>
      </a:accent3>
      <a:accent4>
        <a:srgbClr val="53B13B"/>
      </a:accent4>
      <a:accent5>
        <a:srgbClr val="48B65F"/>
      </a:accent5>
      <a:accent6>
        <a:srgbClr val="3BB185"/>
      </a:accent6>
      <a:hlink>
        <a:srgbClr val="3F79BF"/>
      </a:hlink>
      <a:folHlink>
        <a:srgbClr val="7F7F7F"/>
      </a:folHlink>
    </a:clrScheme>
    <a:fontScheme name="Avenir">
      <a:majorFont>
        <a:latin typeface="Neue Haas Grotesk Text Pro"/>
        <a:ea typeface=""/>
        <a:cs typeface=""/>
      </a:majorFont>
      <a:minorFont>
        <a:latin typeface="Neue Haas Grotesk Tex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ccentBoxVTI" id="{9F778A78-DC9A-453A-A82D-A75CAD503E15}" vid="{EA961113-7CC4-4569-8A6A-7BC2C1E2F40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260</TotalTime>
  <Words>314</Words>
  <Application>Microsoft Macintosh PowerPoint</Application>
  <PresentationFormat>Grand écran</PresentationFormat>
  <Paragraphs>53</Paragraphs>
  <Slides>8</Slides>
  <Notes>0</Notes>
  <HiddenSlides>0</HiddenSlides>
  <MMClips>1</MMClips>
  <ScaleCrop>false</ScaleCrop>
  <HeadingPairs>
    <vt:vector size="6" baseType="variant">
      <vt:variant>
        <vt:lpstr>Polices utilisées</vt:lpstr>
      </vt:variant>
      <vt:variant>
        <vt:i4>3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8</vt:i4>
      </vt:variant>
    </vt:vector>
  </HeadingPairs>
  <TitlesOfParts>
    <vt:vector size="12" baseType="lpstr">
      <vt:lpstr>Arial</vt:lpstr>
      <vt:lpstr>Calibri</vt:lpstr>
      <vt:lpstr>Neue Haas Grotesk Text Pro</vt:lpstr>
      <vt:lpstr>AccentBoxVTI</vt:lpstr>
      <vt:lpstr>NETFLIX</vt:lpstr>
      <vt:lpstr>Cahier des charges</vt:lpstr>
      <vt:lpstr>Fonctionnalités attendues/réalisés</vt:lpstr>
      <vt:lpstr>Schéma et explication</vt:lpstr>
      <vt:lpstr>Stacks techniques</vt:lpstr>
      <vt:lpstr>La/Le Procédure(s) de déploiement</vt:lpstr>
      <vt:lpstr>Les axes d’améliorations du système mise en œuvre.</vt:lpstr>
      <vt:lpstr>Qu’avons-nous appris 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LEIB Adrien</dc:creator>
  <cp:lastModifiedBy>LEIB Adrien</cp:lastModifiedBy>
  <cp:revision>21</cp:revision>
  <dcterms:created xsi:type="dcterms:W3CDTF">2022-04-07T12:19:18Z</dcterms:created>
  <dcterms:modified xsi:type="dcterms:W3CDTF">2022-04-08T10:48:06Z</dcterms:modified>
</cp:coreProperties>
</file>

<file path=docProps/thumbnail.jpeg>
</file>